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7" r:id="rId1"/>
  </p:sldMasterIdLst>
  <p:notesMasterIdLst>
    <p:notesMasterId r:id="rId21"/>
  </p:notesMasterIdLst>
  <p:sldIdLst>
    <p:sldId id="951" r:id="rId2"/>
    <p:sldId id="1899" r:id="rId3"/>
    <p:sldId id="952" r:id="rId4"/>
    <p:sldId id="1895" r:id="rId5"/>
    <p:sldId id="1012" r:id="rId6"/>
    <p:sldId id="953" r:id="rId7"/>
    <p:sldId id="363" r:id="rId8"/>
    <p:sldId id="978" r:id="rId9"/>
    <p:sldId id="1433" r:id="rId10"/>
    <p:sldId id="274" r:id="rId11"/>
    <p:sldId id="417" r:id="rId12"/>
    <p:sldId id="369" r:id="rId13"/>
    <p:sldId id="1896" r:id="rId14"/>
    <p:sldId id="1065" r:id="rId15"/>
    <p:sldId id="1434" r:id="rId16"/>
    <p:sldId id="1435" r:id="rId17"/>
    <p:sldId id="1898" r:id="rId18"/>
    <p:sldId id="1974" r:id="rId19"/>
    <p:sldId id="149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652541-DED0-4DDA-9B47-57413B076D6C}" v="1" dt="2025-05-27T01:06:58.7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03" autoAdjust="0"/>
    <p:restoredTop sz="94660"/>
  </p:normalViewPr>
  <p:slideViewPr>
    <p:cSldViewPr>
      <p:cViewPr varScale="1">
        <p:scale>
          <a:sx n="51" d="100"/>
          <a:sy n="51" d="100"/>
        </p:scale>
        <p:origin x="1678" y="254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42" y="159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ik Toe Teoh" userId="f2f2b67b8c6b3629" providerId="LiveId" clId="{09C53B5F-7978-41F6-926F-63D83A86A3BF}"/>
    <pc:docChg chg="addSld delSld modSld">
      <pc:chgData name="Teik Toe Teoh" userId="f2f2b67b8c6b3629" providerId="LiveId" clId="{09C53B5F-7978-41F6-926F-63D83A86A3BF}" dt="2024-09-11T01:30:42.240" v="57" actId="20577"/>
      <pc:docMkLst>
        <pc:docMk/>
      </pc:docMkLst>
      <pc:sldChg chg="modSp mod">
        <pc:chgData name="Teik Toe Teoh" userId="f2f2b67b8c6b3629" providerId="LiveId" clId="{09C53B5F-7978-41F6-926F-63D83A86A3BF}" dt="2024-09-11T01:30:42.240" v="57" actId="20577"/>
        <pc:sldMkLst>
          <pc:docMk/>
          <pc:sldMk cId="2322067300" sldId="1492"/>
        </pc:sldMkLst>
      </pc:sldChg>
      <pc:sldChg chg="del">
        <pc:chgData name="Teik Toe Teoh" userId="f2f2b67b8c6b3629" providerId="LiveId" clId="{09C53B5F-7978-41F6-926F-63D83A86A3BF}" dt="2024-09-10T02:07:31.681" v="1" actId="47"/>
        <pc:sldMkLst>
          <pc:docMk/>
          <pc:sldMk cId="1236694255" sldId="1549"/>
        </pc:sldMkLst>
      </pc:sldChg>
      <pc:sldChg chg="add">
        <pc:chgData name="Teik Toe Teoh" userId="f2f2b67b8c6b3629" providerId="LiveId" clId="{09C53B5F-7978-41F6-926F-63D83A86A3BF}" dt="2024-09-10T02:07:27.819" v="0"/>
        <pc:sldMkLst>
          <pc:docMk/>
          <pc:sldMk cId="2782322687" sldId="1947"/>
        </pc:sldMkLst>
      </pc:sldChg>
      <pc:sldChg chg="add">
        <pc:chgData name="Teik Toe Teoh" userId="f2f2b67b8c6b3629" providerId="LiveId" clId="{09C53B5F-7978-41F6-926F-63D83A86A3BF}" dt="2024-09-10T02:07:27.819" v="0"/>
        <pc:sldMkLst>
          <pc:docMk/>
          <pc:sldMk cId="3095661838" sldId="1974"/>
        </pc:sldMkLst>
      </pc:sldChg>
    </pc:docChg>
  </pc:docChgLst>
  <pc:docChgLst>
    <pc:chgData name="Teik Toe Teoh" userId="f2f2b67b8c6b3629" providerId="LiveId" clId="{B3722196-4145-47DA-B84B-650CDABD1E58}"/>
    <pc:docChg chg="modSld">
      <pc:chgData name="Teik Toe Teoh" userId="f2f2b67b8c6b3629" providerId="LiveId" clId="{B3722196-4145-47DA-B84B-650CDABD1E58}" dt="2025-02-07T00:14:52.042" v="2"/>
      <pc:docMkLst>
        <pc:docMk/>
      </pc:docMkLst>
      <pc:sldChg chg="addSp modSp mod">
        <pc:chgData name="Teik Toe Teoh" userId="f2f2b67b8c6b3629" providerId="LiveId" clId="{B3722196-4145-47DA-B84B-650CDABD1E58}" dt="2025-02-07T00:14:52.042" v="2"/>
        <pc:sldMkLst>
          <pc:docMk/>
          <pc:sldMk cId="3512788465" sldId="1899"/>
        </pc:sldMkLst>
      </pc:sldChg>
    </pc:docChg>
  </pc:docChgLst>
  <pc:docChgLst>
    <pc:chgData name="Teik Toe Teoh" userId="f2f2b67b8c6b3629" providerId="LiveId" clId="{EB652541-DED0-4DDA-9B47-57413B076D6C}"/>
    <pc:docChg chg="modSld">
      <pc:chgData name="Teik Toe Teoh" userId="f2f2b67b8c6b3629" providerId="LiveId" clId="{EB652541-DED0-4DDA-9B47-57413B076D6C}" dt="2025-05-27T01:07:53.614" v="57"/>
      <pc:docMkLst>
        <pc:docMk/>
      </pc:docMkLst>
      <pc:sldChg chg="addSp modSp mod">
        <pc:chgData name="Teik Toe Teoh" userId="f2f2b67b8c6b3629" providerId="LiveId" clId="{EB652541-DED0-4DDA-9B47-57413B076D6C}" dt="2025-05-27T01:07:53.614" v="57"/>
        <pc:sldMkLst>
          <pc:docMk/>
          <pc:sldMk cId="2322067300" sldId="1492"/>
        </pc:sldMkLst>
        <pc:spChg chg="add mod">
          <ac:chgData name="Teik Toe Teoh" userId="f2f2b67b8c6b3629" providerId="LiveId" clId="{EB652541-DED0-4DDA-9B47-57413B076D6C}" dt="2025-05-27T01:07:24.657" v="55" actId="255"/>
          <ac:spMkLst>
            <pc:docMk/>
            <pc:sldMk cId="2322067300" sldId="1492"/>
            <ac:spMk id="3" creationId="{CFC7794A-2E17-DA45-12D1-37EF1108AF51}"/>
          </ac:spMkLst>
        </pc:spChg>
        <pc:spChg chg="mod">
          <ac:chgData name="Teik Toe Teoh" userId="f2f2b67b8c6b3629" providerId="LiveId" clId="{EB652541-DED0-4DDA-9B47-57413B076D6C}" dt="2025-05-27T01:07:53.614" v="57"/>
          <ac:spMkLst>
            <pc:docMk/>
            <pc:sldMk cId="2322067300" sldId="1492"/>
            <ac:spMk id="5" creationId="{C4E79CA8-1CBD-2C53-5A72-22C1325BC016}"/>
          </ac:spMkLst>
        </pc:spChg>
      </pc:sldChg>
    </pc:docChg>
  </pc:docChgLst>
  <pc:docChgLst>
    <pc:chgData name="Teik Toe Teoh" userId="f2f2b67b8c6b3629" providerId="LiveId" clId="{7F062C0C-736F-4EB9-BF0E-7AE2E5755CF7}"/>
    <pc:docChg chg="undo custSel modSld">
      <pc:chgData name="Teik Toe Teoh" userId="f2f2b67b8c6b3629" providerId="LiveId" clId="{7F062C0C-736F-4EB9-BF0E-7AE2E5755CF7}" dt="2024-09-02T06:26:55.655" v="12" actId="20577"/>
      <pc:docMkLst>
        <pc:docMk/>
      </pc:docMkLst>
      <pc:sldChg chg="modSp mod">
        <pc:chgData name="Teik Toe Teoh" userId="f2f2b67b8c6b3629" providerId="LiveId" clId="{7F062C0C-736F-4EB9-BF0E-7AE2E5755CF7}" dt="2024-09-02T06:26:55.655" v="12" actId="20577"/>
        <pc:sldMkLst>
          <pc:docMk/>
          <pc:sldMk cId="2322067300" sldId="1492"/>
        </pc:sldMkLst>
      </pc:sldChg>
    </pc:docChg>
  </pc:docChgLst>
  <pc:docChgLst>
    <pc:chgData name="Teik Toe Teoh" userId="f2f2b67b8c6b3629" providerId="LiveId" clId="{7AF38A84-78A5-4205-9EA2-96EF00C19AF9}"/>
    <pc:docChg chg="modSld">
      <pc:chgData name="Teik Toe Teoh" userId="f2f2b67b8c6b3629" providerId="LiveId" clId="{7AF38A84-78A5-4205-9EA2-96EF00C19AF9}" dt="2024-09-28T06:45:12.576" v="22" actId="20577"/>
      <pc:docMkLst>
        <pc:docMk/>
      </pc:docMkLst>
      <pc:sldChg chg="modSp mod">
        <pc:chgData name="Teik Toe Teoh" userId="f2f2b67b8c6b3629" providerId="LiveId" clId="{7AF38A84-78A5-4205-9EA2-96EF00C19AF9}" dt="2024-09-28T06:45:12.576" v="22" actId="20577"/>
        <pc:sldMkLst>
          <pc:docMk/>
          <pc:sldMk cId="2322067300" sldId="1492"/>
        </pc:sldMkLst>
      </pc:sldChg>
    </pc:docChg>
  </pc:docChgLst>
  <pc:docChgLst>
    <pc:chgData name="Teik Toe Teoh" userId="f2f2b67b8c6b3629" providerId="LiveId" clId="{695C1DDE-CC80-4CF9-8F0B-347AD6D53A12}"/>
    <pc:docChg chg="delSld">
      <pc:chgData name="Teik Toe Teoh" userId="f2f2b67b8c6b3629" providerId="LiveId" clId="{695C1DDE-CC80-4CF9-8F0B-347AD6D53A12}" dt="2024-12-02T01:09:19.834" v="0" actId="47"/>
      <pc:docMkLst>
        <pc:docMk/>
      </pc:docMkLst>
      <pc:sldChg chg="del">
        <pc:chgData name="Teik Toe Teoh" userId="f2f2b67b8c6b3629" providerId="LiveId" clId="{695C1DDE-CC80-4CF9-8F0B-347AD6D53A12}" dt="2024-12-02T01:09:19.834" v="0" actId="47"/>
        <pc:sldMkLst>
          <pc:docMk/>
          <pc:sldMk cId="2782322687" sldId="1947"/>
        </pc:sldMkLst>
      </pc:sldChg>
    </pc:docChg>
  </pc:docChgLst>
  <pc:docChgLst>
    <pc:chgData name="Teik Toe Teoh" userId="f2f2b67b8c6b3629" providerId="LiveId" clId="{7ED19630-3E56-4BAB-876A-E6F5AABDDB85}"/>
    <pc:docChg chg="undo custSel modSld">
      <pc:chgData name="Teik Toe Teoh" userId="f2f2b67b8c6b3629" providerId="LiveId" clId="{7ED19630-3E56-4BAB-876A-E6F5AABDDB85}" dt="2024-09-02T02:31:33.285" v="67" actId="20577"/>
      <pc:docMkLst>
        <pc:docMk/>
      </pc:docMkLst>
      <pc:sldChg chg="modSp mod">
        <pc:chgData name="Teik Toe Teoh" userId="f2f2b67b8c6b3629" providerId="LiveId" clId="{7ED19630-3E56-4BAB-876A-E6F5AABDDB85}" dt="2024-09-02T02:31:33.285" v="67" actId="20577"/>
        <pc:sldMkLst>
          <pc:docMk/>
          <pc:sldMk cId="2322067300" sldId="1492"/>
        </pc:sldMkLst>
      </pc:sldChg>
      <pc:sldChg chg="modSp mod">
        <pc:chgData name="Teik Toe Teoh" userId="f2f2b67b8c6b3629" providerId="LiveId" clId="{7ED19630-3E56-4BAB-876A-E6F5AABDDB85}" dt="2024-09-02T02:25:53.521" v="50"/>
        <pc:sldMkLst>
          <pc:docMk/>
          <pc:sldMk cId="1236694255" sldId="154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FB5280-48B5-48E6-A9EC-CE34973719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1EE1D-3C74-4BD5-A7CE-A0721E2D16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6508A3CD-442D-4F5A-9415-A5D4AE3D1727}" type="datetime1">
              <a:rPr lang="en-US" altLang="en-US"/>
              <a:pPr/>
              <a:t>5/27/2025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2C67951-25CA-4EC7-A355-577049CE7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95687E6-5F2B-4BF2-90AF-6FC6F77AE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9624E-758F-4A32-8D98-4F0C973F49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2EBF1-1AC9-44F6-B25F-A26286711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2CAF42DD-37AC-4778-A8AB-9E9B715110C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B9CCE-EB14-4E71-8E91-076429403584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88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167BDF07-F966-46FB-9E63-AF25ECD2AA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EB46989-3595-462D-8EC6-AF1690693B55}" type="slidenum">
              <a:rPr lang="en-US" altLang="en-US" smtClean="0">
                <a:latin typeface="Calibri" panose="020F0502020204030204" pitchFamily="34" charset="0"/>
              </a:rPr>
              <a:pPr/>
              <a:t>10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40DB350E-91A9-4AAE-BAB5-3ECD56FA5E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85F6DA2F-B174-41BB-8304-A1116C3052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588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1E44-3A91-4024-B52C-8E9920B877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83C6A-32F7-4067-923D-14A7D330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5/27/2025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5F856-4CD0-4627-9230-B33DD8A3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B1FDE-0785-4836-81B6-C4FDB290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food, sign&#10;&#10;Description automatically generated">
            <a:extLst>
              <a:ext uri="{FF2B5EF4-FFF2-40B4-BE49-F238E27FC236}">
                <a16:creationId xmlns:a16="http://schemas.microsoft.com/office/drawing/2014/main" id="{43DF4639-9443-45E5-B50A-34BF878EDC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5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46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46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30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6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7789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3029" y="4"/>
            <a:ext cx="3014587" cy="682718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027620" y="2"/>
            <a:ext cx="2903631" cy="380483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3027620" y="3804841"/>
            <a:ext cx="2903631" cy="302235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931249" y="-1"/>
            <a:ext cx="3238500" cy="237899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931249" y="2378994"/>
            <a:ext cx="3238500" cy="444819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38104679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>
            <a:extLst>
              <a:ext uri="{FF2B5EF4-FFF2-40B4-BE49-F238E27FC236}">
                <a16:creationId xmlns:a16="http://schemas.microsoft.com/office/drawing/2014/main" id="{91369BB6-347F-4478-88C9-AA27E80E548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1000" y="3048000"/>
            <a:ext cx="4648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69056" tIns="34529" rIns="69056" bIns="34529"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en-US" sz="1800">
                <a:latin typeface="Times New Roman" panose="02020603050405020304" pitchFamily="18" charset="0"/>
                <a:ea typeface="+mn-ea"/>
              </a:rPr>
              <a:t>Eibe Frank</a:t>
            </a:r>
          </a:p>
        </p:txBody>
      </p:sp>
      <p:sp>
        <p:nvSpPr>
          <p:cNvPr id="4" name="Line 17">
            <a:extLst>
              <a:ext uri="{FF2B5EF4-FFF2-40B4-BE49-F238E27FC236}">
                <a16:creationId xmlns:a16="http://schemas.microsoft.com/office/drawing/2014/main" id="{7EB5BA18-3D9C-42AE-B455-A1A2478DD2A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562600" y="990600"/>
            <a:ext cx="0" cy="4800600"/>
          </a:xfrm>
          <a:prstGeom prst="line">
            <a:avLst/>
          </a:prstGeom>
          <a:noFill/>
          <a:ln w="9525">
            <a:solidFill>
              <a:srgbClr val="00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SG" sz="1350"/>
          </a:p>
        </p:txBody>
      </p:sp>
      <p:sp>
        <p:nvSpPr>
          <p:cNvPr id="5" name="Text Box 18">
            <a:extLst>
              <a:ext uri="{FF2B5EF4-FFF2-40B4-BE49-F238E27FC236}">
                <a16:creationId xmlns:a16="http://schemas.microsoft.com/office/drawing/2014/main" id="{2A262196-88B7-4C6C-A7D1-718037D8D9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699126" y="650875"/>
            <a:ext cx="32924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  <a:defRPr/>
            </a:pPr>
            <a:endParaRPr lang="en-AU" sz="1800" i="1">
              <a:solidFill>
                <a:srgbClr val="FFFF00"/>
              </a:solidFill>
              <a:latin typeface="Times New Roman" charset="0"/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BB951D2C-7E11-4EE0-B12E-69E30BB08A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67400" y="990600"/>
            <a:ext cx="29718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69056" tIns="34529" rIns="69056" bIns="34529"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WEKA: A Machine Learning Toolkit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Explorer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Classification and Regression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Clustering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Association Rules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Attribute Selection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Visualization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Experimenter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Knowledge Flow GUI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ctrTitle" sz="quarter"/>
          </p:nvPr>
        </p:nvSpPr>
        <p:spPr>
          <a:xfrm>
            <a:off x="228600" y="1066800"/>
            <a:ext cx="5105400" cy="1600200"/>
          </a:xfrm>
          <a:extLst>
            <a:ext uri="{AF507438-7753-43e0-B8FC-AC1667EBCBE1}"/>
          </a:extLst>
        </p:spPr>
        <p:txBody>
          <a:bodyPr/>
          <a:lstStyle>
            <a:lvl1pPr algn="ctr">
              <a:lnSpc>
                <a:spcPct val="80000"/>
              </a:lnSpc>
              <a:defRPr sz="2700" b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4745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ontent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186"/>
          <p:cNvSpPr txBox="1">
            <a:spLocks noGrp="1"/>
          </p:cNvSpPr>
          <p:nvPr>
            <p:ph type="body" sz="quarter" idx="13"/>
          </p:nvPr>
        </p:nvSpPr>
        <p:spPr>
          <a:xfrm>
            <a:off x="358912" y="643063"/>
            <a:ext cx="1463666" cy="313159"/>
          </a:xfrm>
          <a:prstGeom prst="rect">
            <a:avLst/>
          </a:prstGeom>
        </p:spPr>
        <p:txBody>
          <a:bodyPr wrap="none" lIns="45718" tIns="45718" rIns="45718" bIns="45718" anchor="ctr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1435" spc="-58">
                <a:solidFill>
                  <a:srgbClr val="0F56A6"/>
                </a:solidFill>
              </a:defRPr>
            </a:lvl1pPr>
          </a:lstStyle>
          <a:p>
            <a:r>
              <a:t>Insert header here</a:t>
            </a:r>
          </a:p>
        </p:txBody>
      </p:sp>
      <p:sp>
        <p:nvSpPr>
          <p:cNvPr id="65" name="Insert subheader Here"/>
          <p:cNvSpPr txBox="1">
            <a:spLocks noGrp="1"/>
          </p:cNvSpPr>
          <p:nvPr>
            <p:ph type="body" sz="quarter" idx="14"/>
          </p:nvPr>
        </p:nvSpPr>
        <p:spPr>
          <a:xfrm>
            <a:off x="358914" y="1113800"/>
            <a:ext cx="1098378" cy="19620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675" b="1">
                <a:solidFill>
                  <a:srgbClr val="8D8D8D"/>
                </a:solidFill>
              </a:defRPr>
            </a:lvl1pPr>
          </a:lstStyle>
          <a:p>
            <a:r>
              <a:t>Insert subheader Here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43826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0005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>
            <a:extLst>
              <a:ext uri="{FF2B5EF4-FFF2-40B4-BE49-F238E27FC236}">
                <a16:creationId xmlns:a16="http://schemas.microsoft.com/office/drawing/2014/main" id="{5CF0AF85-5306-490E-A70B-AAC33C2527C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BE59F-7E22-4731-BD97-ED57DD1D20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0411019"/>
      </p:ext>
    </p:extLst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E468-1E4A-41AA-9AE9-F26C1A0B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BDFDC-3045-491E-8767-61AEF75B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5/27/2025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99D45-20B4-4D69-AA39-B3AA9CE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273C2-3FCF-4A5B-B3E9-1F5C7455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9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1E44-3A91-4024-B52C-8E9920B877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83C6A-32F7-4067-923D-14A7D330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5/27/2025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5F856-4CD0-4627-9230-B33DD8A3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B1FDE-0785-4836-81B6-C4FDB290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food, sign&#10;&#10;Description automatically generated">
            <a:extLst>
              <a:ext uri="{FF2B5EF4-FFF2-40B4-BE49-F238E27FC236}">
                <a16:creationId xmlns:a16="http://schemas.microsoft.com/office/drawing/2014/main" id="{43DF4639-9443-45E5-B50A-34BF878EDC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5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0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804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77A-8FCB-48AD-92CA-653A190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5/27/2025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16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5/27/2025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A6818E-BA67-4D1D-A760-8268526D6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BE1111D-8976-4D95-983E-534768450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1906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04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3029" y="4"/>
            <a:ext cx="3014587" cy="682718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027620" y="2"/>
            <a:ext cx="2903631" cy="380483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3027620" y="3804841"/>
            <a:ext cx="2903631" cy="302235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931249" y="-1"/>
            <a:ext cx="3238500" cy="237899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931249" y="2378994"/>
            <a:ext cx="3238500" cy="444819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72911497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E468-1E4A-41AA-9AE9-F26C1A0B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BDFDC-3045-491E-8767-61AEF75B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5/27/2025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99D45-20B4-4D69-AA39-B3AA9CE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273C2-3FCF-4A5B-B3E9-1F5C7455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77A-8FCB-48AD-92CA-653A190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5/27/2025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4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5/27/2025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A6818E-BA67-4D1D-A760-8268526D6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BE1111D-8976-4D95-983E-534768450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8141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0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67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8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0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2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  <p:sldLayoutId id="2147483961" r:id="rId14"/>
    <p:sldLayoutId id="2147483962" r:id="rId15"/>
    <p:sldLayoutId id="2147483963" r:id="rId16"/>
    <p:sldLayoutId id="2147483964" r:id="rId17"/>
    <p:sldLayoutId id="2147483965" r:id="rId18"/>
    <p:sldLayoutId id="2147483929" r:id="rId19"/>
    <p:sldLayoutId id="2147483931" r:id="rId20"/>
    <p:sldLayoutId id="2147483932" r:id="rId21"/>
    <p:sldLayoutId id="2147483933" r:id="rId22"/>
    <p:sldLayoutId id="2147483942" r:id="rId23"/>
    <p:sldLayoutId id="2147483946" r:id="rId24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tteoh@ntu.edu.s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fXjR7HWQVDvW4b_UwFmEM_NymlOo4Wbw?usp=sharing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6B5DA32-2738-4C1A-949B-A81C28AE093E}"/>
              </a:ext>
            </a:extLst>
          </p:cNvPr>
          <p:cNvSpPr txBox="1">
            <a:spLocks/>
          </p:cNvSpPr>
          <p:nvPr/>
        </p:nvSpPr>
        <p:spPr>
          <a:xfrm>
            <a:off x="381000" y="2057400"/>
            <a:ext cx="3505200" cy="16513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sz="4200" b="1">
                <a:solidFill>
                  <a:schemeClr val="bg1"/>
                </a:solidFill>
                <a:cs typeface="Arial"/>
              </a:rPr>
              <a:t>Speech</a:t>
            </a:r>
            <a:endParaRPr lang="en-US" sz="42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6DBFA9C-D9BE-4307-BEDE-EC966B9C2D03}"/>
              </a:ext>
            </a:extLst>
          </p:cNvPr>
          <p:cNvSpPr txBox="1">
            <a:spLocks/>
          </p:cNvSpPr>
          <p:nvPr/>
        </p:nvSpPr>
        <p:spPr>
          <a:xfrm>
            <a:off x="533400" y="4495800"/>
            <a:ext cx="3756540" cy="126529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25" dirty="0">
                <a:solidFill>
                  <a:schemeClr val="bg1"/>
                </a:solidFill>
                <a:cs typeface="Arial"/>
              </a:rPr>
              <a:t>Teoh </a:t>
            </a:r>
            <a:r>
              <a:rPr lang="en-US" sz="1125" dirty="0" err="1">
                <a:solidFill>
                  <a:schemeClr val="bg1"/>
                </a:solidFill>
                <a:cs typeface="Arial"/>
              </a:rPr>
              <a:t>Teik</a:t>
            </a:r>
            <a:r>
              <a:rPr lang="en-US" sz="1125" dirty="0">
                <a:solidFill>
                  <a:schemeClr val="bg1"/>
                </a:solidFill>
                <a:cs typeface="Arial"/>
              </a:rPr>
              <a:t> Toe</a:t>
            </a:r>
          </a:p>
          <a:p>
            <a:pPr marL="0" indent="0">
              <a:buNone/>
            </a:pPr>
            <a:r>
              <a:rPr lang="en-US" sz="1125" dirty="0">
                <a:solidFill>
                  <a:schemeClr val="bg1"/>
                </a:solidFill>
                <a:cs typeface="Arial"/>
              </a:rPr>
              <a:t>ITOM/NBS</a:t>
            </a:r>
          </a:p>
          <a:p>
            <a:pPr marL="0" indent="0">
              <a:buNone/>
            </a:pPr>
            <a:r>
              <a:rPr lang="en-US" sz="1125" i="1" dirty="0">
                <a:solidFill>
                  <a:schemeClr val="bg1"/>
                </a:solidFill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ttteoh@ntu.edu.sg</a:t>
            </a:r>
            <a:endParaRPr lang="en-US" sz="1125" i="1" dirty="0">
              <a:solidFill>
                <a:schemeClr val="bg1"/>
              </a:solidFill>
              <a:cs typeface="Arial"/>
            </a:endParaRPr>
          </a:p>
          <a:p>
            <a:pPr marL="0" indent="0">
              <a:buNone/>
            </a:pPr>
            <a:r>
              <a:rPr lang="en-US" sz="1125" i="1" dirty="0">
                <a:solidFill>
                  <a:schemeClr val="bg1"/>
                </a:solidFill>
                <a:cs typeface="Arial"/>
              </a:rPr>
              <a:t>97905202</a:t>
            </a:r>
          </a:p>
        </p:txBody>
      </p:sp>
    </p:spTree>
    <p:extLst>
      <p:ext uri="{BB962C8B-B14F-4D97-AF65-F5344CB8AC3E}">
        <p14:creationId xmlns:p14="http://schemas.microsoft.com/office/powerpoint/2010/main" val="614160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EA33BC0F-59D0-4E92-9F06-E5C7635889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5846" y="356033"/>
            <a:ext cx="7193777" cy="642938"/>
          </a:xfrm>
        </p:spPr>
        <p:txBody>
          <a:bodyPr>
            <a:no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Perceptron Example</a:t>
            </a:r>
          </a:p>
        </p:txBody>
      </p:sp>
      <p:sp>
        <p:nvSpPr>
          <p:cNvPr id="138243" name="Oval 3">
            <a:extLst>
              <a:ext uri="{FF2B5EF4-FFF2-40B4-BE49-F238E27FC236}">
                <a16:creationId xmlns:a16="http://schemas.microsoft.com/office/drawing/2014/main" id="{06CC6D39-C630-4577-98D6-9943501AF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3169" y="1778771"/>
            <a:ext cx="428625" cy="428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138244" name="Text Box 4">
            <a:extLst>
              <a:ext uri="{FF2B5EF4-FFF2-40B4-BE49-F238E27FC236}">
                <a16:creationId xmlns:a16="http://schemas.microsoft.com/office/drawing/2014/main" id="{61172825-DE6B-42E2-8B47-A508445CB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2409" y="1843043"/>
            <a:ext cx="280847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/>
              <a:t>2</a:t>
            </a:r>
          </a:p>
        </p:txBody>
      </p:sp>
      <p:sp>
        <p:nvSpPr>
          <p:cNvPr id="138245" name="Oval 5">
            <a:extLst>
              <a:ext uri="{FF2B5EF4-FFF2-40B4-BE49-F238E27FC236}">
                <a16:creationId xmlns:a16="http://schemas.microsoft.com/office/drawing/2014/main" id="{5C3580B7-46D4-4FCC-855E-6DADDD41C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878" y="2293121"/>
            <a:ext cx="428625" cy="428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138246" name="Text Box 6">
            <a:extLst>
              <a:ext uri="{FF2B5EF4-FFF2-40B4-BE49-F238E27FC236}">
                <a16:creationId xmlns:a16="http://schemas.microsoft.com/office/drawing/2014/main" id="{5B96F03A-28A2-4C2C-8272-C9754C472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2409" y="2357393"/>
            <a:ext cx="280847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/>
              <a:t>1</a:t>
            </a:r>
          </a:p>
        </p:txBody>
      </p:sp>
      <p:sp>
        <p:nvSpPr>
          <p:cNvPr id="138247" name="Line 9">
            <a:extLst>
              <a:ext uri="{FF2B5EF4-FFF2-40B4-BE49-F238E27FC236}">
                <a16:creationId xmlns:a16="http://schemas.microsoft.com/office/drawing/2014/main" id="{D005EC72-AA67-431D-85A9-ED0B0E5B07A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5366" y="2078809"/>
            <a:ext cx="8572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8248" name="Oval 10">
            <a:extLst>
              <a:ext uri="{FF2B5EF4-FFF2-40B4-BE49-F238E27FC236}">
                <a16:creationId xmlns:a16="http://schemas.microsoft.com/office/drawing/2014/main" id="{3AD2725B-CEE8-4385-AAD1-D3DA1000D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906" y="2164533"/>
            <a:ext cx="553641" cy="5572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138249" name="Text Box 11">
            <a:extLst>
              <a:ext uri="{FF2B5EF4-FFF2-40B4-BE49-F238E27FC236}">
                <a16:creationId xmlns:a16="http://schemas.microsoft.com/office/drawing/2014/main" id="{1185C882-F1B6-472C-9507-001935B39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2068" y="2314530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138250" name="Line 12">
            <a:extLst>
              <a:ext uri="{FF2B5EF4-FFF2-40B4-BE49-F238E27FC236}">
                <a16:creationId xmlns:a16="http://schemas.microsoft.com/office/drawing/2014/main" id="{4E42CA6F-E65A-499B-AEF2-C34369D033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5366" y="2550296"/>
            <a:ext cx="814388" cy="11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8251" name="Text Box 14">
            <a:extLst>
              <a:ext uri="{FF2B5EF4-FFF2-40B4-BE49-F238E27FC236}">
                <a16:creationId xmlns:a16="http://schemas.microsoft.com/office/drawing/2014/main" id="{10245CCE-207A-4278-BBBC-A937DC5D9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3798" y="1843043"/>
            <a:ext cx="328937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/>
              <a:t>.5</a:t>
            </a:r>
          </a:p>
        </p:txBody>
      </p:sp>
      <p:sp>
        <p:nvSpPr>
          <p:cNvPr id="138252" name="Text Box 15">
            <a:extLst>
              <a:ext uri="{FF2B5EF4-FFF2-40B4-BE49-F238E27FC236}">
                <a16:creationId xmlns:a16="http://schemas.microsoft.com/office/drawing/2014/main" id="{BDD0FE55-6289-4105-A18F-4CFDC13B5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7370" y="2271668"/>
            <a:ext cx="328937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/>
              <a:t>.3</a:t>
            </a:r>
          </a:p>
        </p:txBody>
      </p:sp>
      <p:graphicFrame>
        <p:nvGraphicFramePr>
          <p:cNvPr id="138253" name="Object 17">
            <a:extLst>
              <a:ext uri="{FF2B5EF4-FFF2-40B4-BE49-F238E27FC236}">
                <a16:creationId xmlns:a16="http://schemas.microsoft.com/office/drawing/2014/main" id="{FB940BB0-1C12-4254-8E83-C1576193F7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11906" y="2335985"/>
          <a:ext cx="209550" cy="264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579" imgH="177646" progId="Equation.3">
                  <p:embed/>
                </p:oleObj>
              </mc:Choice>
              <mc:Fallback>
                <p:oleObj name="Equation" r:id="rId3" imgW="139579" imgH="177646" progId="Equation.3">
                  <p:embed/>
                  <p:pic>
                    <p:nvPicPr>
                      <p:cNvPr id="138253" name="Object 17">
                        <a:extLst>
                          <a:ext uri="{FF2B5EF4-FFF2-40B4-BE49-F238E27FC236}">
                            <a16:creationId xmlns:a16="http://schemas.microsoft.com/office/drawing/2014/main" id="{FB940BB0-1C12-4254-8E83-C1576193F7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06" y="2335985"/>
                        <a:ext cx="209550" cy="2643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54" name="Text Box 21">
            <a:extLst>
              <a:ext uri="{FF2B5EF4-FFF2-40B4-BE49-F238E27FC236}">
                <a16:creationId xmlns:a16="http://schemas.microsoft.com/office/drawing/2014/main" id="{91BC0629-B1EF-4358-83B1-2A52F88A7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5036" y="2314530"/>
            <a:ext cx="439544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/>
              <a:t>=-1</a:t>
            </a:r>
          </a:p>
        </p:txBody>
      </p:sp>
      <p:sp>
        <p:nvSpPr>
          <p:cNvPr id="138255" name="Text Box 22">
            <a:extLst>
              <a:ext uri="{FF2B5EF4-FFF2-40B4-BE49-F238E27FC236}">
                <a16:creationId xmlns:a16="http://schemas.microsoft.com/office/drawing/2014/main" id="{0B03EF28-1FC0-4BB3-ACED-366DA0D82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8340" y="2865149"/>
            <a:ext cx="2074607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 dirty="0"/>
              <a:t>2(0.5) + 1(0.3) + -1 = 0.3</a:t>
            </a:r>
          </a:p>
        </p:txBody>
      </p:sp>
      <p:sp>
        <p:nvSpPr>
          <p:cNvPr id="138256" name="Text Box 23">
            <a:extLst>
              <a:ext uri="{FF2B5EF4-FFF2-40B4-BE49-F238E27FC236}">
                <a16:creationId xmlns:a16="http://schemas.microsoft.com/office/drawing/2014/main" id="{02E0DB3C-02B9-4034-9CE4-423A3DD52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83" y="3260903"/>
            <a:ext cx="29770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dirty="0"/>
              <a:t>Learning Procedure:</a:t>
            </a:r>
          </a:p>
        </p:txBody>
      </p:sp>
      <p:sp>
        <p:nvSpPr>
          <p:cNvPr id="138257" name="Text Box 25">
            <a:extLst>
              <a:ext uri="{FF2B5EF4-FFF2-40B4-BE49-F238E27FC236}">
                <a16:creationId xmlns:a16="http://schemas.microsoft.com/office/drawing/2014/main" id="{85310C7D-B531-40CF-A841-479FA5D91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61" y="3856090"/>
            <a:ext cx="9261094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257175" indent="-257175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AutoNum type="arabicPeriod"/>
            </a:pPr>
            <a:r>
              <a:rPr lang="en-US" altLang="en-US" sz="2400" dirty="0"/>
              <a:t>Randomly assign weights (between 0-1)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altLang="en-US" sz="2400" dirty="0"/>
              <a:t>Present inputs from training data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altLang="en-US" sz="2400" dirty="0"/>
              <a:t>Get output O, measure the difference, adjust weights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altLang="en-US" sz="2400" dirty="0"/>
              <a:t>Repeat; stop when no errors, or enough epochs completed</a:t>
            </a:r>
          </a:p>
        </p:txBody>
      </p:sp>
      <p:sp>
        <p:nvSpPr>
          <p:cNvPr id="138258" name="Slide Number Placeholder 1">
            <a:extLst>
              <a:ext uri="{FF2B5EF4-FFF2-40B4-BE49-F238E27FC236}">
                <a16:creationId xmlns:a16="http://schemas.microsoft.com/office/drawing/2014/main" id="{E63DAC61-5850-450D-8B1A-3D6E09C97C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C2D6261-CF08-4AD0-B2EA-81915A89AD04}" type="slidenum">
              <a:rPr lang="en-US" altLang="zh-CN" sz="105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050">
              <a:solidFill>
                <a:srgbClr val="0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449DEA-9C24-4576-8693-323C43A42E55}"/>
              </a:ext>
            </a:extLst>
          </p:cNvPr>
          <p:cNvSpPr/>
          <p:nvPr/>
        </p:nvSpPr>
        <p:spPr>
          <a:xfrm>
            <a:off x="120383" y="4952144"/>
            <a:ext cx="7667428" cy="505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832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2A8908DE-7100-4D2F-921E-826415BF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MLP</a:t>
            </a:r>
          </a:p>
        </p:txBody>
      </p:sp>
      <p:pic>
        <p:nvPicPr>
          <p:cNvPr id="14338" name="Picture 3">
            <a:extLst>
              <a:ext uri="{FF2B5EF4-FFF2-40B4-BE49-F238E27FC236}">
                <a16:creationId xmlns:a16="http://schemas.microsoft.com/office/drawing/2014/main" id="{EDA8BD8D-0A76-4806-A51C-415E7BAED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96775"/>
            <a:ext cx="70358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4">
            <a:extLst>
              <a:ext uri="{FF2B5EF4-FFF2-40B4-BE49-F238E27FC236}">
                <a16:creationId xmlns:a16="http://schemas.microsoft.com/office/drawing/2014/main" id="{74F820FD-2B0C-41B2-BF8E-1D16FCAA7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" y="5329237"/>
            <a:ext cx="77406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This is our fully connected network. If x</a:t>
            </a:r>
            <a:r>
              <a:rPr lang="en-US" altLang="en-US" sz="1800" baseline="-25000"/>
              <a:t>1 .</a:t>
            </a:r>
            <a:r>
              <a:rPr lang="en-US" altLang="en-US" sz="1800"/>
              <a:t>... </a:t>
            </a:r>
            <a:r>
              <a:rPr lang="en-US" altLang="en-US" sz="1800" err="1"/>
              <a:t>x</a:t>
            </a:r>
            <a:r>
              <a:rPr lang="en-US" altLang="en-US" sz="1800" baseline="-25000" err="1"/>
              <a:t>n</a:t>
            </a:r>
            <a:r>
              <a:rPr lang="en-US" altLang="en-US" sz="1800"/>
              <a:t>, n is very large and growing, </a:t>
            </a:r>
          </a:p>
          <a:p>
            <a:pPr eaLnBrk="1" hangingPunct="1"/>
            <a:r>
              <a:rPr lang="en-US" altLang="en-US" sz="1800"/>
              <a:t>this network would become too large. We now will input </a:t>
            </a:r>
            <a:r>
              <a:rPr lang="en-US" altLang="en-US" sz="1800">
                <a:solidFill>
                  <a:srgbClr val="FF0000"/>
                </a:solidFill>
              </a:rPr>
              <a:t>one x</a:t>
            </a:r>
            <a:r>
              <a:rPr lang="en-US" altLang="en-US" sz="1800" baseline="-25000">
                <a:solidFill>
                  <a:srgbClr val="FF0000"/>
                </a:solidFill>
              </a:rPr>
              <a:t>i</a:t>
            </a:r>
            <a:r>
              <a:rPr lang="en-US" altLang="en-US" sz="1800">
                <a:solidFill>
                  <a:srgbClr val="FF0000"/>
                </a:solidFill>
              </a:rPr>
              <a:t> at a time</a:t>
            </a:r>
            <a:r>
              <a:rPr lang="en-US" altLang="en-US" sz="1800"/>
              <a:t>, </a:t>
            </a:r>
          </a:p>
          <a:p>
            <a:pPr eaLnBrk="1" hangingPunct="1"/>
            <a:r>
              <a:rPr lang="en-US" altLang="en-US" sz="1800"/>
              <a:t>and </a:t>
            </a:r>
            <a:r>
              <a:rPr lang="en-US" altLang="en-US" sz="1800">
                <a:solidFill>
                  <a:srgbClr val="FF0000"/>
                </a:solidFill>
              </a:rPr>
              <a:t>re-use the same edge weights.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553233F3-8DDC-4738-B9CD-D2E8AFF05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95" y="187465"/>
            <a:ext cx="8229600" cy="1143000"/>
          </a:xfrm>
        </p:spPr>
        <p:txBody>
          <a:bodyPr/>
          <a:lstStyle/>
          <a:p>
            <a:r>
              <a:rPr lang="en-US" altLang="en-US"/>
              <a:t>Recurrent Neural Network</a:t>
            </a:r>
          </a:p>
        </p:txBody>
      </p:sp>
      <p:pic>
        <p:nvPicPr>
          <p:cNvPr id="15362" name="Picture 3">
            <a:extLst>
              <a:ext uri="{FF2B5EF4-FFF2-40B4-BE49-F238E27FC236}">
                <a16:creationId xmlns:a16="http://schemas.microsoft.com/office/drawing/2014/main" id="{95A7DA64-089E-4142-937A-FC2882714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978269"/>
            <a:ext cx="609600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D616-C172-4C62-8831-1CB2E150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1143000"/>
          </a:xfrm>
        </p:spPr>
        <p:txBody>
          <a:bodyPr/>
          <a:lstStyle/>
          <a:p>
            <a:r>
              <a:rPr lang="en-SG" dirty="0"/>
              <a:t>Speech Recognition (.wav)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359CF-7A37-4C61-BE7C-A19DE009CC2F}"/>
              </a:ext>
            </a:extLst>
          </p:cNvPr>
          <p:cNvSpPr txBox="1"/>
          <p:nvPr/>
        </p:nvSpPr>
        <p:spPr>
          <a:xfrm>
            <a:off x="228600" y="1639068"/>
            <a:ext cx="7010400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dirty="0">
                <a:cs typeface="Calibri"/>
              </a:rPr>
              <a:t>#pip install </a:t>
            </a:r>
            <a:r>
              <a:rPr lang="en-SG" dirty="0" err="1">
                <a:cs typeface="Calibri"/>
              </a:rPr>
              <a:t>SpeechRecognition</a:t>
            </a:r>
            <a:endParaRPr lang="en-SG" dirty="0">
              <a:cs typeface="Calibri"/>
            </a:endParaRPr>
          </a:p>
          <a:p>
            <a:r>
              <a:rPr lang="en-SG" dirty="0">
                <a:ea typeface="+mn-lt"/>
                <a:cs typeface="+mn-lt"/>
              </a:rPr>
              <a:t>#May need to upgrade pip : </a:t>
            </a:r>
            <a:r>
              <a:rPr lang="sv-SE" dirty="0">
                <a:ea typeface="+mn-lt"/>
                <a:cs typeface="+mn-lt"/>
              </a:rPr>
              <a:t>python -m pip install --upgrade pip (conda prompt)</a:t>
            </a:r>
            <a:endParaRPr lang="en-SG" dirty="0">
              <a:ea typeface="+mn-lt"/>
              <a:cs typeface="+mn-lt"/>
            </a:endParaRPr>
          </a:p>
          <a:p>
            <a:endParaRPr lang="en-SG" dirty="0">
              <a:ea typeface="+mn-lt"/>
              <a:cs typeface="+mn-lt"/>
            </a:endParaRPr>
          </a:p>
          <a:p>
            <a:r>
              <a:rPr lang="en-SG" dirty="0">
                <a:ea typeface="+mn-lt"/>
                <a:cs typeface="+mn-lt"/>
              </a:rPr>
              <a:t>pip install </a:t>
            </a:r>
            <a:r>
              <a:rPr lang="en-SG" dirty="0" err="1">
                <a:ea typeface="+mn-lt"/>
                <a:cs typeface="+mn-lt"/>
              </a:rPr>
              <a:t>SpeechRecognition</a:t>
            </a:r>
            <a:endParaRPr lang="en-SG" dirty="0">
              <a:ea typeface="+mn-lt"/>
              <a:cs typeface="+mn-lt"/>
            </a:endParaRPr>
          </a:p>
          <a:p>
            <a:r>
              <a:rPr lang="en-SG" dirty="0">
                <a:ea typeface="+mn-lt"/>
                <a:cs typeface="+mn-lt"/>
              </a:rPr>
              <a:t>import </a:t>
            </a:r>
            <a:r>
              <a:rPr lang="en-SG" dirty="0" err="1">
                <a:ea typeface="+mn-lt"/>
                <a:cs typeface="+mn-lt"/>
              </a:rPr>
              <a:t>speech_recognition</a:t>
            </a:r>
            <a:r>
              <a:rPr lang="en-SG" dirty="0">
                <a:ea typeface="+mn-lt"/>
                <a:cs typeface="+mn-lt"/>
              </a:rPr>
              <a:t> as </a:t>
            </a:r>
            <a:r>
              <a:rPr lang="en-SG" dirty="0" err="1">
                <a:ea typeface="+mn-lt"/>
                <a:cs typeface="+mn-lt"/>
              </a:rPr>
              <a:t>sr</a:t>
            </a:r>
            <a:endParaRPr lang="en-SG" dirty="0">
              <a:ea typeface="+mn-lt"/>
              <a:cs typeface="+mn-lt"/>
            </a:endParaRPr>
          </a:p>
          <a:p>
            <a:r>
              <a:rPr lang="en-SG" dirty="0">
                <a:ea typeface="+mn-lt"/>
                <a:cs typeface="+mn-lt"/>
              </a:rPr>
              <a:t>a = </a:t>
            </a:r>
            <a:r>
              <a:rPr lang="en-SG" dirty="0" err="1">
                <a:ea typeface="+mn-lt"/>
                <a:cs typeface="+mn-lt"/>
              </a:rPr>
              <a:t>sr.AudioFile</a:t>
            </a:r>
            <a:r>
              <a:rPr lang="en-SG" dirty="0">
                <a:ea typeface="+mn-lt"/>
                <a:cs typeface="+mn-lt"/>
              </a:rPr>
              <a:t>("</a:t>
            </a:r>
            <a:r>
              <a:rPr lang="en-US" dirty="0">
                <a:ea typeface="+mn-lt"/>
                <a:cs typeface="+mn-lt"/>
              </a:rPr>
              <a:t>/content/drive/</a:t>
            </a:r>
            <a:r>
              <a:rPr lang="en-US" dirty="0" err="1">
                <a:ea typeface="+mn-lt"/>
                <a:cs typeface="+mn-lt"/>
              </a:rPr>
              <a:t>MyDrive</a:t>
            </a:r>
            <a:r>
              <a:rPr lang="en-US" dirty="0">
                <a:ea typeface="+mn-lt"/>
                <a:cs typeface="+mn-lt"/>
              </a:rPr>
              <a:t>/TT Library/AI Model/Data/Welcome.wav</a:t>
            </a:r>
            <a:r>
              <a:rPr lang="en-SG" dirty="0">
                <a:ea typeface="+mn-lt"/>
                <a:cs typeface="+mn-lt"/>
              </a:rPr>
              <a:t>")</a:t>
            </a:r>
          </a:p>
          <a:p>
            <a:r>
              <a:rPr lang="en-SG" dirty="0">
                <a:ea typeface="+mn-lt"/>
                <a:cs typeface="+mn-lt"/>
              </a:rPr>
              <a:t>with a as source:</a:t>
            </a:r>
          </a:p>
          <a:p>
            <a:r>
              <a:rPr lang="en-SG" dirty="0">
                <a:ea typeface="+mn-lt"/>
                <a:cs typeface="+mn-lt"/>
              </a:rPr>
              <a:t>    a = </a:t>
            </a:r>
            <a:r>
              <a:rPr lang="en-SG" dirty="0" err="1">
                <a:ea typeface="+mn-lt"/>
                <a:cs typeface="+mn-lt"/>
              </a:rPr>
              <a:t>sr.Recognizer</a:t>
            </a:r>
            <a:r>
              <a:rPr lang="en-SG" dirty="0">
                <a:ea typeface="+mn-lt"/>
                <a:cs typeface="+mn-lt"/>
              </a:rPr>
              <a:t>().record(source)</a:t>
            </a:r>
          </a:p>
          <a:p>
            <a:r>
              <a:rPr lang="en-SG" dirty="0">
                <a:ea typeface="+mn-lt"/>
                <a:cs typeface="+mn-lt"/>
              </a:rPr>
              <a:t>r = </a:t>
            </a:r>
            <a:r>
              <a:rPr lang="en-SG" dirty="0" err="1">
                <a:ea typeface="+mn-lt"/>
                <a:cs typeface="+mn-lt"/>
              </a:rPr>
              <a:t>sr.Recognizer</a:t>
            </a:r>
            <a:r>
              <a:rPr lang="en-SG" dirty="0">
                <a:ea typeface="+mn-lt"/>
                <a:cs typeface="+mn-lt"/>
              </a:rPr>
              <a:t>().</a:t>
            </a:r>
            <a:r>
              <a:rPr lang="en-SG" dirty="0" err="1">
                <a:ea typeface="+mn-lt"/>
                <a:cs typeface="+mn-lt"/>
              </a:rPr>
              <a:t>recognize_google</a:t>
            </a:r>
            <a:r>
              <a:rPr lang="en-SG" dirty="0">
                <a:ea typeface="+mn-lt"/>
                <a:cs typeface="+mn-lt"/>
              </a:rPr>
              <a:t>(a)</a:t>
            </a:r>
          </a:p>
          <a:p>
            <a:r>
              <a:rPr lang="en-SG" dirty="0">
                <a:ea typeface="+mn-lt"/>
                <a:cs typeface="+mn-lt"/>
              </a:rPr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20308-6C51-4228-8632-03612029EB0F}"/>
              </a:ext>
            </a:extLst>
          </p:cNvPr>
          <p:cNvSpPr txBox="1"/>
          <p:nvPr/>
        </p:nvSpPr>
        <p:spPr>
          <a:xfrm>
            <a:off x="212508" y="5029200"/>
            <a:ext cx="70012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Sample Wave file https://www.voiptroubleshooter.com/open_speech/american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CF0DE2-F4B5-46DF-BE57-DC7106A0C91E}"/>
              </a:ext>
            </a:extLst>
          </p:cNvPr>
          <p:cNvSpPr txBox="1"/>
          <p:nvPr/>
        </p:nvSpPr>
        <p:spPr>
          <a:xfrm>
            <a:off x="5499551" y="438739"/>
            <a:ext cx="465705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04A87"/>
                </a:solidFill>
              </a:rPr>
              <a:t>To read:</a:t>
            </a:r>
            <a:endParaRPr lang="en-US" dirty="0"/>
          </a:p>
          <a:p>
            <a:r>
              <a:rPr lang="en-US" dirty="0">
                <a:solidFill>
                  <a:srgbClr val="204A87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winsound</a:t>
            </a:r>
            <a:r>
              <a:rPr lang="en-US" dirty="0"/>
              <a:t> </a:t>
            </a:r>
          </a:p>
          <a:p>
            <a:r>
              <a:rPr lang="en-US" dirty="0" err="1"/>
              <a:t>winsound</a:t>
            </a:r>
            <a:r>
              <a:rPr lang="en-US" dirty="0" err="1">
                <a:solidFill>
                  <a:srgbClr val="CE5C00"/>
                </a:solidFill>
              </a:rPr>
              <a:t>.</a:t>
            </a:r>
            <a:r>
              <a:rPr lang="en-US" dirty="0" err="1"/>
              <a:t>PlaySound</a:t>
            </a:r>
            <a:r>
              <a:rPr lang="en-US" dirty="0"/>
              <a:t>("Welcome.wav", </a:t>
            </a:r>
            <a:r>
              <a:rPr lang="en-US" dirty="0" err="1"/>
              <a:t>winsound</a:t>
            </a:r>
            <a:r>
              <a:rPr lang="en-US" dirty="0" err="1">
                <a:solidFill>
                  <a:srgbClr val="CE5C00"/>
                </a:solidFill>
              </a:rPr>
              <a:t>.</a:t>
            </a:r>
            <a:r>
              <a:rPr lang="en-US" dirty="0" err="1"/>
              <a:t>SND_FILENAME</a:t>
            </a:r>
            <a:r>
              <a:rPr lang="en-US" dirty="0"/>
              <a:t>)</a:t>
            </a:r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A380F2-A3F9-3B67-F9BA-A454327FA266}"/>
              </a:ext>
            </a:extLst>
          </p:cNvPr>
          <p:cNvSpPr txBox="1"/>
          <p:nvPr/>
        </p:nvSpPr>
        <p:spPr>
          <a:xfrm>
            <a:off x="5791200" y="5675531"/>
            <a:ext cx="2767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With statement is same as :</a:t>
            </a:r>
          </a:p>
          <a:p>
            <a:r>
              <a:rPr lang="en-SG" dirty="0"/>
              <a:t>Try, Except, Else, Finally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176EF-F9B3-99D2-BABB-29878045BEF5}"/>
              </a:ext>
            </a:extLst>
          </p:cNvPr>
          <p:cNvSpPr txBox="1"/>
          <p:nvPr/>
        </p:nvSpPr>
        <p:spPr>
          <a:xfrm>
            <a:off x="4800600" y="4097939"/>
            <a:ext cx="3962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https://colab.research.google.com/drive/1AG7fkCYo6bQ7I52qm-WbzAVAU6gEPA4X?usp=drive_link</a:t>
            </a:r>
          </a:p>
        </p:txBody>
      </p:sp>
    </p:spTree>
    <p:extLst>
      <p:ext uri="{BB962C8B-B14F-4D97-AF65-F5344CB8AC3E}">
        <p14:creationId xmlns:p14="http://schemas.microsoft.com/office/powerpoint/2010/main" val="3240898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17E171-5DF4-4402-A2CD-23DC07000418}"/>
              </a:ext>
            </a:extLst>
          </p:cNvPr>
          <p:cNvSpPr txBox="1"/>
          <p:nvPr/>
        </p:nvSpPr>
        <p:spPr>
          <a:xfrm>
            <a:off x="324492" y="1066800"/>
            <a:ext cx="838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#pip install </a:t>
            </a:r>
            <a:r>
              <a:rPr lang="en-SG" dirty="0" err="1"/>
              <a:t>SpeechRecognition</a:t>
            </a:r>
            <a:endParaRPr lang="en-SG" dirty="0"/>
          </a:p>
          <a:p>
            <a:r>
              <a:rPr lang="en-SG" dirty="0"/>
              <a:t>#pip install </a:t>
            </a:r>
            <a:r>
              <a:rPr lang="en-SG" dirty="0" err="1"/>
              <a:t>pyaudio</a:t>
            </a:r>
            <a:endParaRPr lang="en-SG" dirty="0"/>
          </a:p>
          <a:p>
            <a:r>
              <a:rPr lang="en-SG" dirty="0"/>
              <a:t>#pip install pyttsx3</a:t>
            </a:r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!pip install </a:t>
            </a:r>
            <a:r>
              <a:rPr lang="en-SG" dirty="0" err="1"/>
              <a:t>PyAudio</a:t>
            </a:r>
            <a:endParaRPr lang="en-SG" dirty="0"/>
          </a:p>
          <a:p>
            <a:r>
              <a:rPr lang="en-SG" dirty="0"/>
              <a:t>import </a:t>
            </a:r>
            <a:r>
              <a:rPr lang="en-SG" dirty="0" err="1"/>
              <a:t>speech_recognition</a:t>
            </a:r>
            <a:r>
              <a:rPr lang="en-SG" dirty="0"/>
              <a:t> as </a:t>
            </a:r>
            <a:r>
              <a:rPr lang="en-SG" dirty="0" err="1"/>
              <a:t>sr</a:t>
            </a:r>
            <a:endParaRPr lang="en-SG" dirty="0"/>
          </a:p>
          <a:p>
            <a:endParaRPr lang="en-SG" dirty="0"/>
          </a:p>
          <a:p>
            <a:r>
              <a:rPr lang="en-SG" dirty="0"/>
              <a:t>print("Accessing Microphone..")</a:t>
            </a:r>
          </a:p>
          <a:p>
            <a:endParaRPr lang="en-SG" dirty="0"/>
          </a:p>
          <a:p>
            <a:r>
              <a:rPr lang="en-SG" dirty="0"/>
              <a:t>with </a:t>
            </a:r>
            <a:r>
              <a:rPr lang="en-SG" dirty="0" err="1"/>
              <a:t>sr.Microphone</a:t>
            </a:r>
            <a:r>
              <a:rPr lang="en-SG" dirty="0"/>
              <a:t>() as source:   </a:t>
            </a:r>
          </a:p>
          <a:p>
            <a:r>
              <a:rPr lang="en-SG" dirty="0"/>
              <a:t>    </a:t>
            </a:r>
            <a:r>
              <a:rPr lang="en-SG" dirty="0" err="1"/>
              <a:t>sr.Recognizer</a:t>
            </a:r>
            <a:r>
              <a:rPr lang="en-SG" dirty="0"/>
              <a:t>().</a:t>
            </a:r>
            <a:r>
              <a:rPr lang="en-SG" dirty="0" err="1"/>
              <a:t>adjust_for_ambient_noise</a:t>
            </a:r>
            <a:r>
              <a:rPr lang="en-SG" dirty="0"/>
              <a:t>(source, duration=2)          </a:t>
            </a:r>
          </a:p>
          <a:p>
            <a:r>
              <a:rPr lang="en-SG" dirty="0"/>
              <a:t>    print("Waiting for you to speak...")</a:t>
            </a:r>
          </a:p>
          <a:p>
            <a:r>
              <a:rPr lang="en-SG" dirty="0"/>
              <a:t>    audio = </a:t>
            </a:r>
            <a:r>
              <a:rPr lang="en-SG" dirty="0" err="1"/>
              <a:t>sr.Recognizer</a:t>
            </a:r>
            <a:r>
              <a:rPr lang="en-SG" dirty="0"/>
              <a:t>().listen(</a:t>
            </a:r>
            <a:r>
              <a:rPr lang="en-SG" dirty="0" err="1"/>
              <a:t>source,timeout</a:t>
            </a:r>
            <a:r>
              <a:rPr lang="en-SG" dirty="0"/>
              <a:t>=3)                   </a:t>
            </a:r>
          </a:p>
          <a:p>
            <a:r>
              <a:rPr lang="en-SG" dirty="0"/>
              <a:t>try:</a:t>
            </a:r>
          </a:p>
          <a:p>
            <a:r>
              <a:rPr lang="en-SG" dirty="0"/>
              <a:t>    print("You said " + </a:t>
            </a:r>
            <a:r>
              <a:rPr lang="en-SG" dirty="0" err="1"/>
              <a:t>sr.Recognizer</a:t>
            </a:r>
            <a:r>
              <a:rPr lang="en-SG" dirty="0"/>
              <a:t>().</a:t>
            </a:r>
            <a:r>
              <a:rPr lang="en-SG" dirty="0" err="1"/>
              <a:t>recognize_google</a:t>
            </a:r>
            <a:r>
              <a:rPr lang="en-SG" dirty="0"/>
              <a:t>(audio))    </a:t>
            </a:r>
          </a:p>
          <a:p>
            <a:r>
              <a:rPr lang="en-SG" dirty="0"/>
              <a:t>except:</a:t>
            </a:r>
          </a:p>
          <a:p>
            <a:r>
              <a:rPr lang="en-SG" dirty="0"/>
              <a:t>    print("Please retry...")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ABF59C-D936-4E41-9774-BD91805C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40" y="-76200"/>
            <a:ext cx="8570360" cy="1295400"/>
          </a:xfrm>
        </p:spPr>
        <p:txBody>
          <a:bodyPr/>
          <a:lstStyle/>
          <a:p>
            <a:r>
              <a:rPr lang="en-SG" dirty="0"/>
              <a:t>Speech to Text (</a:t>
            </a:r>
            <a:r>
              <a:rPr lang="en-SG" dirty="0" err="1"/>
              <a:t>MicroPhone</a:t>
            </a:r>
            <a:r>
              <a:rPr lang="en-SG" dirty="0"/>
              <a:t>) – Not in </a:t>
            </a:r>
            <a:r>
              <a:rPr lang="en-SG" dirty="0" err="1"/>
              <a:t>Colab</a:t>
            </a:r>
            <a:r>
              <a:rPr lang="en-SG" dirty="0"/>
              <a:t> – best to have microphone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1EC581-3EA8-A31A-833E-1FD1B8D856B7}"/>
              </a:ext>
            </a:extLst>
          </p:cNvPr>
          <p:cNvSpPr txBox="1"/>
          <p:nvPr/>
        </p:nvSpPr>
        <p:spPr>
          <a:xfrm>
            <a:off x="4038600" y="114300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Sometimes you may need </a:t>
            </a:r>
          </a:p>
          <a:p>
            <a:r>
              <a:rPr lang="en-SG" dirty="0"/>
              <a:t>#pip install </a:t>
            </a:r>
            <a:r>
              <a:rPr lang="en-SG" dirty="0" err="1"/>
              <a:t>pipwin</a:t>
            </a:r>
            <a:endParaRPr lang="en-SG" dirty="0"/>
          </a:p>
          <a:p>
            <a:r>
              <a:rPr lang="en-SG" dirty="0"/>
              <a:t>#pipwin install </a:t>
            </a:r>
            <a:r>
              <a:rPr lang="en-SG" dirty="0" err="1"/>
              <a:t>pyaudio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13560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CB035-56B2-229E-CB4D-21FCBBCD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Text to speech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6A364-B3E6-1037-9C88-93F063427B0D}"/>
              </a:ext>
            </a:extLst>
          </p:cNvPr>
          <p:cNvSpPr txBox="1"/>
          <p:nvPr/>
        </p:nvSpPr>
        <p:spPr>
          <a:xfrm>
            <a:off x="457200" y="1828800"/>
            <a:ext cx="457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pip install pyttsx3</a:t>
            </a:r>
          </a:p>
          <a:p>
            <a:endParaRPr lang="en-SG" dirty="0"/>
          </a:p>
          <a:p>
            <a:r>
              <a:rPr lang="en-SG" dirty="0"/>
              <a:t>import pyttsx3</a:t>
            </a:r>
          </a:p>
          <a:p>
            <a:endParaRPr lang="en-SG" dirty="0"/>
          </a:p>
          <a:p>
            <a:r>
              <a:rPr lang="en-SG" dirty="0"/>
              <a:t>model = pyttsx3.init()</a:t>
            </a:r>
          </a:p>
          <a:p>
            <a:endParaRPr lang="en-SG" dirty="0"/>
          </a:p>
          <a:p>
            <a:r>
              <a:rPr lang="en-US" dirty="0" err="1"/>
              <a:t>model.say</a:t>
            </a:r>
            <a:r>
              <a:rPr lang="en-US" dirty="0"/>
              <a:t>("hi how are you")</a:t>
            </a:r>
            <a:endParaRPr lang="en-SG" dirty="0"/>
          </a:p>
          <a:p>
            <a:endParaRPr lang="en-SG" dirty="0"/>
          </a:p>
          <a:p>
            <a:r>
              <a:rPr lang="en-SG" dirty="0" err="1"/>
              <a:t>model.runAndWait</a:t>
            </a:r>
            <a:r>
              <a:rPr lang="en-SG" dirty="0"/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A0B0DB-8956-3CF1-F1F1-EF666A1F1C26}"/>
              </a:ext>
            </a:extLst>
          </p:cNvPr>
          <p:cNvSpPr txBox="1"/>
          <p:nvPr/>
        </p:nvSpPr>
        <p:spPr>
          <a:xfrm>
            <a:off x="3657600" y="2443285"/>
            <a:ext cx="533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#for mac</a:t>
            </a:r>
          </a:p>
          <a:p>
            <a:r>
              <a:rPr lang="en-US" dirty="0"/>
              <a:t>import </a:t>
            </a:r>
            <a:r>
              <a:rPr lang="en-US" dirty="0" err="1"/>
              <a:t>os</a:t>
            </a:r>
            <a:endParaRPr lang="en-US" dirty="0"/>
          </a:p>
          <a:p>
            <a:r>
              <a:rPr lang="en-US" dirty="0" err="1"/>
              <a:t>os.system</a:t>
            </a:r>
            <a:r>
              <a:rPr lang="en-US" dirty="0"/>
              <a:t>("say how are you")</a:t>
            </a:r>
          </a:p>
        </p:txBody>
      </p:sp>
    </p:spTree>
    <p:extLst>
      <p:ext uri="{BB962C8B-B14F-4D97-AF65-F5344CB8AC3E}">
        <p14:creationId xmlns:p14="http://schemas.microsoft.com/office/powerpoint/2010/main" val="886349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0C88-C593-9583-A667-49BC491BE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Combine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D5DD4-4EA1-68B1-20B6-0D1AFD8AE6A1}"/>
              </a:ext>
            </a:extLst>
          </p:cNvPr>
          <p:cNvSpPr txBox="1"/>
          <p:nvPr/>
        </p:nvSpPr>
        <p:spPr>
          <a:xfrm>
            <a:off x="685800" y="1905000"/>
            <a:ext cx="73914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with </a:t>
            </a:r>
            <a:r>
              <a:rPr lang="en-SG" dirty="0" err="1"/>
              <a:t>sr.Microphone</a:t>
            </a:r>
            <a:r>
              <a:rPr lang="en-SG" dirty="0"/>
              <a:t>() as source:</a:t>
            </a:r>
          </a:p>
          <a:p>
            <a:r>
              <a:rPr lang="en-SG" dirty="0"/>
              <a:t>    </a:t>
            </a:r>
            <a:r>
              <a:rPr lang="en-SG" dirty="0" err="1"/>
              <a:t>sr.Recognizer</a:t>
            </a:r>
            <a:r>
              <a:rPr lang="en-SG" dirty="0"/>
              <a:t>().</a:t>
            </a:r>
            <a:r>
              <a:rPr lang="en-SG" dirty="0" err="1"/>
              <a:t>adjust_for_ambient_noise</a:t>
            </a:r>
            <a:r>
              <a:rPr lang="en-SG" dirty="0"/>
              <a:t>(</a:t>
            </a:r>
            <a:r>
              <a:rPr lang="en-SG" dirty="0" err="1"/>
              <a:t>source,duration</a:t>
            </a:r>
            <a:r>
              <a:rPr lang="en-SG" dirty="0"/>
              <a:t>=2)</a:t>
            </a:r>
          </a:p>
          <a:p>
            <a:r>
              <a:rPr lang="en-SG" dirty="0"/>
              <a:t>    print("waiting for you to speak")</a:t>
            </a:r>
          </a:p>
          <a:p>
            <a:r>
              <a:rPr lang="en-SG" dirty="0"/>
              <a:t>    </a:t>
            </a:r>
            <a:r>
              <a:rPr lang="en-SG" dirty="0" err="1"/>
              <a:t>model.say</a:t>
            </a:r>
            <a:r>
              <a:rPr lang="en-SG" dirty="0"/>
              <a:t>("Please say something")</a:t>
            </a:r>
          </a:p>
          <a:p>
            <a:r>
              <a:rPr lang="en-SG" dirty="0"/>
              <a:t>    </a:t>
            </a:r>
            <a:r>
              <a:rPr lang="en-SG" dirty="0" err="1"/>
              <a:t>model.runAndWait</a:t>
            </a:r>
            <a:r>
              <a:rPr lang="en-SG" dirty="0"/>
              <a:t>()</a:t>
            </a:r>
          </a:p>
          <a:p>
            <a:r>
              <a:rPr lang="en-SG" dirty="0"/>
              <a:t>    au2 = </a:t>
            </a:r>
            <a:r>
              <a:rPr lang="en-SG" dirty="0" err="1"/>
              <a:t>sr.Recognizer</a:t>
            </a:r>
            <a:r>
              <a:rPr lang="en-SG" dirty="0"/>
              <a:t>().listen(source)</a:t>
            </a:r>
          </a:p>
          <a:p>
            <a:r>
              <a:rPr lang="en-SG" dirty="0"/>
              <a:t>try:</a:t>
            </a:r>
          </a:p>
          <a:p>
            <a:r>
              <a:rPr lang="en-SG" dirty="0"/>
              <a:t>    r2 = </a:t>
            </a:r>
            <a:r>
              <a:rPr lang="en-SG" dirty="0" err="1"/>
              <a:t>sr.Recognizer</a:t>
            </a:r>
            <a:r>
              <a:rPr lang="en-SG" dirty="0"/>
              <a:t>().</a:t>
            </a:r>
            <a:r>
              <a:rPr lang="en-SG" dirty="0" err="1"/>
              <a:t>recognize_google</a:t>
            </a:r>
            <a:r>
              <a:rPr lang="en-SG" dirty="0"/>
              <a:t>(au2)</a:t>
            </a:r>
          </a:p>
          <a:p>
            <a:r>
              <a:rPr lang="en-SG" dirty="0"/>
              <a:t>    r2 = "You have just said " + r2</a:t>
            </a:r>
          </a:p>
          <a:p>
            <a:r>
              <a:rPr lang="en-SG" dirty="0"/>
              <a:t>    print(r2)</a:t>
            </a:r>
          </a:p>
          <a:p>
            <a:r>
              <a:rPr lang="en-SG" dirty="0"/>
              <a:t>    </a:t>
            </a:r>
            <a:r>
              <a:rPr lang="en-SG" dirty="0" err="1"/>
              <a:t>model.say</a:t>
            </a:r>
            <a:r>
              <a:rPr lang="en-SG" dirty="0"/>
              <a:t>(r2)</a:t>
            </a:r>
          </a:p>
          <a:p>
            <a:r>
              <a:rPr lang="en-SG" dirty="0"/>
              <a:t>    </a:t>
            </a:r>
            <a:r>
              <a:rPr lang="en-SG" dirty="0" err="1"/>
              <a:t>model.runAndWait</a:t>
            </a:r>
            <a:r>
              <a:rPr lang="en-SG" dirty="0"/>
              <a:t>()</a:t>
            </a:r>
          </a:p>
          <a:p>
            <a:r>
              <a:rPr lang="en-SG" dirty="0"/>
              <a:t>except:</a:t>
            </a:r>
          </a:p>
          <a:p>
            <a:r>
              <a:rPr lang="en-SG" dirty="0"/>
              <a:t>    print("please retry......")</a:t>
            </a:r>
          </a:p>
        </p:txBody>
      </p:sp>
    </p:spTree>
    <p:extLst>
      <p:ext uri="{BB962C8B-B14F-4D97-AF65-F5344CB8AC3E}">
        <p14:creationId xmlns:p14="http://schemas.microsoft.com/office/powerpoint/2010/main" val="4149044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D556-63D9-17B9-E1FD-B247A60B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Google </a:t>
            </a:r>
            <a:r>
              <a:rPr lang="en-SG" dirty="0" err="1"/>
              <a:t>makersuite</a:t>
            </a:r>
            <a:r>
              <a:rPr lang="en-SG" dirty="0"/>
              <a:t> - https://makersuite.google.com/app/home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316D0-E408-2AD9-83B9-6C7CA1E0C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62200"/>
            <a:ext cx="7620000" cy="281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30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BA3B-E639-C6CD-9B52-607F263E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SG" dirty="0"/>
              <a:t>Google - </a:t>
            </a:r>
            <a:r>
              <a:rPr lang="en-SG" dirty="0" err="1"/>
              <a:t>gemini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77057-FBA9-B632-A97A-18E39CFDB508}"/>
              </a:ext>
            </a:extLst>
          </p:cNvPr>
          <p:cNvSpPr txBox="1"/>
          <p:nvPr/>
        </p:nvSpPr>
        <p:spPr>
          <a:xfrm>
            <a:off x="457200" y="2133600"/>
            <a:ext cx="77724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pip install google-</a:t>
            </a:r>
            <a:r>
              <a:rPr lang="en-SG" dirty="0" err="1"/>
              <a:t>generativeai</a:t>
            </a:r>
            <a:endParaRPr lang="en-SG" dirty="0"/>
          </a:p>
          <a:p>
            <a:endParaRPr lang="en-SG" dirty="0"/>
          </a:p>
          <a:p>
            <a:r>
              <a:rPr lang="en-SG" dirty="0"/>
              <a:t>import </a:t>
            </a:r>
            <a:r>
              <a:rPr lang="en-SG" dirty="0" err="1"/>
              <a:t>google.generativeai</a:t>
            </a:r>
            <a:r>
              <a:rPr lang="en-SG" dirty="0"/>
              <a:t> as </a:t>
            </a:r>
            <a:r>
              <a:rPr lang="en-SG" dirty="0" err="1"/>
              <a:t>genai</a:t>
            </a:r>
            <a:endParaRPr lang="en-SG" dirty="0"/>
          </a:p>
          <a:p>
            <a:r>
              <a:rPr lang="en-SG" dirty="0"/>
              <a:t>import </a:t>
            </a:r>
            <a:r>
              <a:rPr lang="en-SG" dirty="0" err="1"/>
              <a:t>os</a:t>
            </a:r>
            <a:endParaRPr lang="en-SG" dirty="0"/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google.colab</a:t>
            </a:r>
            <a:r>
              <a:rPr lang="en-SG" dirty="0"/>
              <a:t> import </a:t>
            </a:r>
            <a:r>
              <a:rPr lang="en-SG" dirty="0" err="1"/>
              <a:t>userdata</a:t>
            </a:r>
            <a:endParaRPr lang="en-SG" dirty="0"/>
          </a:p>
          <a:p>
            <a:r>
              <a:rPr lang="en-SG" dirty="0" err="1"/>
              <a:t>api</a:t>
            </a:r>
            <a:r>
              <a:rPr lang="en-SG" dirty="0"/>
              <a:t> = </a:t>
            </a:r>
            <a:r>
              <a:rPr lang="en-SG" dirty="0" err="1"/>
              <a:t>userdata.get</a:t>
            </a:r>
            <a:r>
              <a:rPr lang="en-SG" dirty="0"/>
              <a:t>('</a:t>
            </a:r>
            <a:r>
              <a:rPr lang="en-SG" dirty="0" err="1"/>
              <a:t>makersuite</a:t>
            </a:r>
            <a:r>
              <a:rPr lang="en-SG" dirty="0"/>
              <a:t>')</a:t>
            </a:r>
          </a:p>
          <a:p>
            <a:endParaRPr lang="en-SG" dirty="0"/>
          </a:p>
          <a:p>
            <a:r>
              <a:rPr lang="en-SG" dirty="0" err="1"/>
              <a:t>genai.configure</a:t>
            </a:r>
            <a:r>
              <a:rPr lang="en-SG" dirty="0"/>
              <a:t>(</a:t>
            </a:r>
            <a:r>
              <a:rPr lang="en-SG" dirty="0" err="1"/>
              <a:t>api_key</a:t>
            </a:r>
            <a:r>
              <a:rPr lang="en-SG" dirty="0"/>
              <a:t>=</a:t>
            </a:r>
            <a:r>
              <a:rPr lang="en-SG" dirty="0" err="1"/>
              <a:t>api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genai.GenerativeModel</a:t>
            </a:r>
            <a:r>
              <a:rPr lang="en-SG" dirty="0"/>
              <a:t>("gemini-1.5-flash")</a:t>
            </a:r>
          </a:p>
          <a:p>
            <a:r>
              <a:rPr lang="en-SG" dirty="0"/>
              <a:t>response = </a:t>
            </a:r>
            <a:r>
              <a:rPr lang="en-SG" dirty="0" err="1"/>
              <a:t>model.generate_content</a:t>
            </a:r>
            <a:r>
              <a:rPr lang="en-SG" dirty="0"/>
              <a:t>("describe </a:t>
            </a:r>
            <a:r>
              <a:rPr lang="en-SG" dirty="0" err="1"/>
              <a:t>singapore</a:t>
            </a:r>
            <a:r>
              <a:rPr lang="en-SG" dirty="0"/>
              <a:t>.")</a:t>
            </a:r>
          </a:p>
          <a:p>
            <a:r>
              <a:rPr lang="en-SG" dirty="0"/>
              <a:t>print(</a:t>
            </a:r>
            <a:r>
              <a:rPr lang="en-SG" dirty="0" err="1"/>
              <a:t>response.text</a:t>
            </a:r>
            <a:r>
              <a:rPr lang="en-S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5661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FDE2E-0DE1-BF56-D0E9-13DE6151B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304800"/>
            <a:ext cx="2438400" cy="3124200"/>
          </a:xfrm>
        </p:spPr>
        <p:txBody>
          <a:bodyPr>
            <a:normAutofit/>
          </a:bodyPr>
          <a:lstStyle/>
          <a:p>
            <a:r>
              <a:rPr lang="en-SG" dirty="0"/>
              <a:t>Voice trigger ChatGPT (Anaconda)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79CA8-1CBD-2C53-5A72-22C1325BC016}"/>
              </a:ext>
            </a:extLst>
          </p:cNvPr>
          <p:cNvSpPr txBox="1"/>
          <p:nvPr/>
        </p:nvSpPr>
        <p:spPr>
          <a:xfrm>
            <a:off x="152400" y="330200"/>
            <a:ext cx="7620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import </a:t>
            </a:r>
            <a:r>
              <a:rPr lang="en-SG" sz="1400" dirty="0" err="1"/>
              <a:t>speech_recognition</a:t>
            </a:r>
            <a:r>
              <a:rPr lang="en-SG" sz="1400" dirty="0"/>
              <a:t> as </a:t>
            </a:r>
            <a:r>
              <a:rPr lang="en-SG" sz="1400" dirty="0" err="1"/>
              <a:t>sr</a:t>
            </a:r>
            <a:endParaRPr lang="en-SG" sz="1400" dirty="0"/>
          </a:p>
          <a:p>
            <a:r>
              <a:rPr lang="en-SG" sz="1400" dirty="0"/>
              <a:t>import pyttsx3</a:t>
            </a:r>
          </a:p>
          <a:p>
            <a:r>
              <a:rPr lang="en-SG" sz="1400" dirty="0"/>
              <a:t>import </a:t>
            </a:r>
            <a:r>
              <a:rPr lang="en-SG" sz="1400" dirty="0" err="1"/>
              <a:t>google.generativeai</a:t>
            </a:r>
            <a:r>
              <a:rPr lang="en-SG" sz="1400" dirty="0"/>
              <a:t> as </a:t>
            </a:r>
            <a:r>
              <a:rPr lang="en-SG" sz="1400" dirty="0" err="1"/>
              <a:t>genai</a:t>
            </a:r>
            <a:endParaRPr lang="en-SG" sz="1400" dirty="0"/>
          </a:p>
          <a:p>
            <a:endParaRPr lang="en-SG" sz="1400" dirty="0"/>
          </a:p>
          <a:p>
            <a:r>
              <a:rPr lang="en-SG" sz="1400" dirty="0"/>
              <a:t>model = pyttsx3.init()</a:t>
            </a:r>
          </a:p>
          <a:p>
            <a:r>
              <a:rPr lang="en-SG" sz="1400" dirty="0" err="1"/>
              <a:t>genai.configure</a:t>
            </a:r>
            <a:r>
              <a:rPr lang="en-SG" sz="1400" dirty="0"/>
              <a:t>(</a:t>
            </a:r>
            <a:r>
              <a:rPr lang="en-SG" sz="1400" dirty="0" err="1"/>
              <a:t>api_key</a:t>
            </a:r>
            <a:r>
              <a:rPr lang="en-SG" sz="1400" dirty="0"/>
              <a:t>="")</a:t>
            </a:r>
          </a:p>
          <a:p>
            <a:r>
              <a:rPr lang="en-SG" sz="1400" dirty="0"/>
              <a:t>m = </a:t>
            </a:r>
            <a:r>
              <a:rPr lang="en-SG" sz="1400" dirty="0" err="1"/>
              <a:t>genai.GenerativeModel</a:t>
            </a:r>
            <a:r>
              <a:rPr lang="en-SG" sz="1400" dirty="0"/>
              <a:t>("gemini-1.5-flash")</a:t>
            </a:r>
          </a:p>
          <a:p>
            <a:endParaRPr lang="en-SG" sz="1400" dirty="0"/>
          </a:p>
          <a:p>
            <a:r>
              <a:rPr lang="en-SG" sz="1400" dirty="0"/>
              <a:t>with </a:t>
            </a:r>
            <a:r>
              <a:rPr lang="en-SG" sz="1400" dirty="0" err="1"/>
              <a:t>sr.Microphone</a:t>
            </a:r>
            <a:r>
              <a:rPr lang="en-SG" sz="1400" dirty="0"/>
              <a:t>() as source: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sr.Recognizer</a:t>
            </a:r>
            <a:r>
              <a:rPr lang="en-SG" sz="1400" dirty="0"/>
              <a:t>().</a:t>
            </a:r>
            <a:r>
              <a:rPr lang="en-SG" sz="1400" dirty="0" err="1"/>
              <a:t>adjust_for_ambient_noise</a:t>
            </a:r>
            <a:r>
              <a:rPr lang="en-SG" sz="1400" dirty="0"/>
              <a:t>(</a:t>
            </a:r>
            <a:r>
              <a:rPr lang="en-SG" sz="1400" dirty="0" err="1"/>
              <a:t>source,duration</a:t>
            </a:r>
            <a:r>
              <a:rPr lang="en-SG" sz="1400" dirty="0"/>
              <a:t>=2)</a:t>
            </a:r>
          </a:p>
          <a:p>
            <a:r>
              <a:rPr lang="en-SG" sz="1400" dirty="0"/>
              <a:t>    print("Waiting.......")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model.say</a:t>
            </a:r>
            <a:r>
              <a:rPr lang="en-SG" sz="1400" dirty="0"/>
              <a:t>("How can I help you")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model.runAndWait</a:t>
            </a:r>
            <a:r>
              <a:rPr lang="en-SG" sz="1400" dirty="0"/>
              <a:t>()</a:t>
            </a:r>
          </a:p>
          <a:p>
            <a:r>
              <a:rPr lang="en-SG" sz="1400" dirty="0"/>
              <a:t>    au = </a:t>
            </a:r>
            <a:r>
              <a:rPr lang="en-SG" sz="1400" dirty="0" err="1"/>
              <a:t>sr.Recognizer</a:t>
            </a:r>
            <a:r>
              <a:rPr lang="en-SG" sz="1400" dirty="0"/>
              <a:t>().listen(source, timeout=5, </a:t>
            </a:r>
            <a:r>
              <a:rPr lang="en-SG" sz="1400" dirty="0" err="1"/>
              <a:t>phrase_time_limit</a:t>
            </a:r>
            <a:r>
              <a:rPr lang="en-SG" sz="1400"/>
              <a:t>=10)</a:t>
            </a:r>
            <a:endParaRPr lang="en-SG" sz="1400" dirty="0"/>
          </a:p>
          <a:p>
            <a:r>
              <a:rPr lang="en-SG" sz="1400" dirty="0"/>
              <a:t>try:</a:t>
            </a:r>
          </a:p>
          <a:p>
            <a:r>
              <a:rPr lang="en-SG" sz="1400" dirty="0"/>
              <a:t>    q = </a:t>
            </a:r>
            <a:r>
              <a:rPr lang="en-SG" sz="1400" dirty="0" err="1"/>
              <a:t>sr.Recognizer</a:t>
            </a:r>
            <a:r>
              <a:rPr lang="en-SG" sz="1400" dirty="0"/>
              <a:t>().</a:t>
            </a:r>
            <a:r>
              <a:rPr lang="en-SG" sz="1400" dirty="0" err="1"/>
              <a:t>recognize_google</a:t>
            </a:r>
            <a:r>
              <a:rPr lang="en-SG" sz="1400" dirty="0"/>
              <a:t>(au)</a:t>
            </a:r>
          </a:p>
          <a:p>
            <a:r>
              <a:rPr lang="en-SG" sz="1400" dirty="0"/>
              <a:t>    q1 = "You said :………………. "+ q + "………………….Please wait for a few seconds…….. "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model.say</a:t>
            </a:r>
            <a:r>
              <a:rPr lang="en-SG" sz="1400" dirty="0"/>
              <a:t>(q1)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model.runAndWait</a:t>
            </a:r>
            <a:r>
              <a:rPr lang="en-SG" sz="1400" dirty="0"/>
              <a:t>()</a:t>
            </a:r>
          </a:p>
          <a:p>
            <a:r>
              <a:rPr lang="en-SG" sz="1400" dirty="0"/>
              <a:t>    print(q1)</a:t>
            </a:r>
          </a:p>
          <a:p>
            <a:r>
              <a:rPr lang="en-SG" sz="1400" dirty="0"/>
              <a:t>    r = </a:t>
            </a:r>
            <a:r>
              <a:rPr lang="en-SG" sz="1400" dirty="0" err="1"/>
              <a:t>m.generate_content</a:t>
            </a:r>
            <a:r>
              <a:rPr lang="en-SG" sz="1400" dirty="0"/>
              <a:t>(q)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model.say</a:t>
            </a:r>
            <a:r>
              <a:rPr lang="en-SG" sz="1400" dirty="0"/>
              <a:t>(</a:t>
            </a:r>
            <a:r>
              <a:rPr lang="en-SG" sz="1400" dirty="0" err="1"/>
              <a:t>r.text</a:t>
            </a:r>
            <a:r>
              <a:rPr lang="en-SG" sz="1400" dirty="0"/>
              <a:t>)</a:t>
            </a:r>
          </a:p>
          <a:p>
            <a:r>
              <a:rPr lang="en-SG" sz="1400" dirty="0"/>
              <a:t>    print(</a:t>
            </a:r>
            <a:r>
              <a:rPr lang="en-SG" sz="1400" dirty="0" err="1"/>
              <a:t>r.text</a:t>
            </a:r>
            <a:r>
              <a:rPr lang="en-SG" sz="1400" dirty="0"/>
              <a:t>)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model.runAndWait</a:t>
            </a:r>
            <a:r>
              <a:rPr lang="en-SG" sz="1400" dirty="0"/>
              <a:t>()</a:t>
            </a:r>
          </a:p>
          <a:p>
            <a:r>
              <a:rPr lang="en-SG" sz="1400" dirty="0"/>
              <a:t>except:</a:t>
            </a:r>
          </a:p>
          <a:p>
            <a:r>
              <a:rPr lang="en-SG" sz="1400" dirty="0"/>
              <a:t>    print("Please retry")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7794A-2E17-DA45-12D1-37EF1108AF51}"/>
              </a:ext>
            </a:extLst>
          </p:cNvPr>
          <p:cNvSpPr txBox="1"/>
          <p:nvPr/>
        </p:nvSpPr>
        <p:spPr>
          <a:xfrm>
            <a:off x="5562601" y="46482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IN ZOOM, YOU NEED TO SHARE SOUND</a:t>
            </a:r>
          </a:p>
        </p:txBody>
      </p:sp>
    </p:spTree>
    <p:extLst>
      <p:ext uri="{BB962C8B-B14F-4D97-AF65-F5344CB8AC3E}">
        <p14:creationId xmlns:p14="http://schemas.microsoft.com/office/powerpoint/2010/main" val="2322067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E6AF-685F-E747-F974-70020B6AC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Recording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FA112-72F0-BA8C-F87D-8DDDB14E5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/>
              <a:t>https://1drv.ms/v/s!Aik2a4x7tvLyi-APe7RktLn5py2yBw?e=yuyBvL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12788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83A3C-E743-4535-A38F-AF823291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0FBA7-65E7-418D-A0D2-EC0681762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Speech</a:t>
            </a:r>
          </a:p>
          <a:p>
            <a:r>
              <a:rPr lang="en-US" dirty="0"/>
              <a:t>Deep Learning on Speech</a:t>
            </a:r>
          </a:p>
          <a:p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57571-4EDD-94B6-4A25-5E42E7ED46F0}"/>
              </a:ext>
            </a:extLst>
          </p:cNvPr>
          <p:cNvSpPr txBox="1"/>
          <p:nvPr/>
        </p:nvSpPr>
        <p:spPr>
          <a:xfrm>
            <a:off x="5551714" y="3901816"/>
            <a:ext cx="312088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/>
              <a:t>Code: </a:t>
            </a:r>
            <a:r>
              <a:rPr lang="en-SG" sz="1200" dirty="0">
                <a:hlinkClick r:id="rId2"/>
              </a:rPr>
              <a:t>https://drive.google.com/drive/folders/1fXjR7HWQVDvW4b_UwFmEM_NymlOo4Wbw?usp=sharing</a:t>
            </a:r>
            <a:endParaRPr lang="en-SG" sz="1200" dirty="0"/>
          </a:p>
          <a:p>
            <a:endParaRPr lang="en-SG" sz="1200" dirty="0"/>
          </a:p>
          <a:p>
            <a:r>
              <a:rPr lang="en-SG" sz="1200" dirty="0"/>
              <a:t>Data:</a:t>
            </a:r>
          </a:p>
          <a:p>
            <a:r>
              <a:rPr lang="en-SG" sz="1200" dirty="0"/>
              <a:t>https://drive.google.com/drive/folders/1DWSSkL9zMwXktar8rxC_3rUGqxwNNTrR?usp=sharing</a:t>
            </a:r>
          </a:p>
          <a:p>
            <a:endParaRPr lang="en-SG" sz="1200" dirty="0"/>
          </a:p>
          <a:p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1545019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1627C-87F3-432D-227B-C3EE052B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Unstructured Data - Speech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4C341-D501-DE99-B759-9127F236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6632"/>
            <a:ext cx="8229600" cy="38761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systems have vocabularies of 50,000 words or more. Error less than 3%. Lag 0.02ms. 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47DA75-957E-53C2-49FA-369AD69EF64A}"/>
              </a:ext>
            </a:extLst>
          </p:cNvPr>
          <p:cNvSpPr txBox="1"/>
          <p:nvPr/>
        </p:nvSpPr>
        <p:spPr>
          <a:xfrm>
            <a:off x="457200" y="5606406"/>
            <a:ext cx="83933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/>
              <a:t>https://www.sciencedirect.com/topics/immunology-and-microbiology/automatic-speech-recognition#:~:text=Early%20systems%20had%20recognition%20vocabularies,of%2050%2C000%20words%20or%20more.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B30FA-1C93-813D-6B08-B94F3A79D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7228"/>
            <a:ext cx="5179325" cy="233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571FB2-776C-7E28-2683-AD6FAFF40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5" y="2878574"/>
            <a:ext cx="3586302" cy="233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10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0237F-F44E-4FF1-B1A5-7036865F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229600" cy="1143000"/>
          </a:xfrm>
        </p:spPr>
        <p:txBody>
          <a:bodyPr/>
          <a:lstStyle/>
          <a:p>
            <a:r>
              <a:rPr lang="en-US" dirty="0"/>
              <a:t>Top Speech Recognition Brand</a:t>
            </a:r>
            <a:endParaRPr lang="en-SG" dirty="0"/>
          </a:p>
        </p:txBody>
      </p:sp>
      <p:pic>
        <p:nvPicPr>
          <p:cNvPr id="1026" name="Picture 2" descr="10 Best Voice Recognition Software (Speech Recognition in 2020)">
            <a:extLst>
              <a:ext uri="{FF2B5EF4-FFF2-40B4-BE49-F238E27FC236}">
                <a16:creationId xmlns:a16="http://schemas.microsoft.com/office/drawing/2014/main" id="{7365A9A8-0732-4FD7-B873-0054DEB42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295400"/>
            <a:ext cx="573405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884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9291-EEC3-4D3A-8E60-ABE5A9FD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Format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9CFB1-A7DF-439A-BDFE-664BD7AF4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48khz 16bit =&gt; 1 sec will have 48 x 1000 x 2 bytes (16bits) = about 10k byte and 10sec about 100kbyte without compression</a:t>
            </a:r>
            <a:endParaRPr lang="en-SG" dirty="0"/>
          </a:p>
          <a:p>
            <a:r>
              <a:rPr lang="en-SG" dirty="0"/>
              <a:t>A Normal Photo (about 1000 x 1000) pixel RGB (</a:t>
            </a:r>
            <a:r>
              <a:rPr lang="en-SG" dirty="0" err="1"/>
              <a:t>Color</a:t>
            </a:r>
            <a:r>
              <a:rPr lang="en-SG" dirty="0"/>
              <a:t>) Photo will be 1,000 x 1,000 x 3 byte, about 100k byte without compression</a:t>
            </a:r>
            <a:endParaRPr lang="en-SG" dirty="0">
              <a:cs typeface="Arial"/>
            </a:endParaRPr>
          </a:p>
          <a:p>
            <a:r>
              <a:rPr lang="en-SG" dirty="0"/>
              <a:t>How strong is compression? Depends……</a:t>
            </a:r>
          </a:p>
          <a:p>
            <a:r>
              <a:rPr lang="en-SG" dirty="0"/>
              <a:t>Frequency domain like jpeg will reduce up to 95%.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38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7-04-19 at 4.35.31 PM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4221" y="3062107"/>
            <a:ext cx="4307681" cy="2214563"/>
          </a:xfrm>
        </p:spPr>
      </p:pic>
      <p:pic>
        <p:nvPicPr>
          <p:cNvPr id="7" name="Picture 6" descr="Screen Shot 2017-04-19 at 4.35.2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1035844"/>
            <a:ext cx="3756991" cy="1983364"/>
          </a:xfrm>
          <a:prstGeom prst="rect">
            <a:avLst/>
          </a:prstGeom>
        </p:spPr>
      </p:pic>
      <p:pic>
        <p:nvPicPr>
          <p:cNvPr id="8" name="Picture 7" descr="Screen Shot 2017-04-19 at 4.35.18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3" y="3136106"/>
            <a:ext cx="4513240" cy="2262809"/>
          </a:xfrm>
          <a:prstGeom prst="rect">
            <a:avLst/>
          </a:prstGeom>
        </p:spPr>
      </p:pic>
      <p:pic>
        <p:nvPicPr>
          <p:cNvPr id="9" name="Picture 8" descr="Screen Shot 2017-04-19 at 4.35.06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744" y="937852"/>
            <a:ext cx="4248409" cy="21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11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1026-BEEE-4425-BD1C-FE982432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Speech is similar but not exactly the same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4ABAE4-7E2A-4C62-B214-533239F1E3A8}"/>
              </a:ext>
            </a:extLst>
          </p:cNvPr>
          <p:cNvSpPr/>
          <p:nvPr/>
        </p:nvSpPr>
        <p:spPr>
          <a:xfrm>
            <a:off x="4038600" y="3048000"/>
            <a:ext cx="685800" cy="3048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Hello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353254-5A7C-4B32-A49F-D34BC932AF2C}"/>
              </a:ext>
            </a:extLst>
          </p:cNvPr>
          <p:cNvSpPr/>
          <p:nvPr/>
        </p:nvSpPr>
        <p:spPr>
          <a:xfrm>
            <a:off x="548217" y="2895600"/>
            <a:ext cx="685800" cy="3048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Hello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9BB91-5EF4-4FB4-808A-7AD8D8E57219}"/>
              </a:ext>
            </a:extLst>
          </p:cNvPr>
          <p:cNvSpPr/>
          <p:nvPr/>
        </p:nvSpPr>
        <p:spPr>
          <a:xfrm>
            <a:off x="548217" y="5173133"/>
            <a:ext cx="685800" cy="3048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Hello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8842E3-970B-4999-9E58-38676160CA7A}"/>
              </a:ext>
            </a:extLst>
          </p:cNvPr>
          <p:cNvSpPr/>
          <p:nvPr/>
        </p:nvSpPr>
        <p:spPr>
          <a:xfrm>
            <a:off x="4004733" y="5325533"/>
            <a:ext cx="685800" cy="3048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Hello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F282F5-C50A-45D5-86A1-90FD38766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33" y="1524000"/>
            <a:ext cx="68008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72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2F634-7347-E8B3-D828-9B136DF7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12480"/>
            <a:ext cx="4733404" cy="2090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35674C-2481-A86A-1F92-51163347F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36037"/>
            <a:ext cx="3355770" cy="2288025"/>
          </a:xfrm>
          <a:prstGeom prst="rect">
            <a:avLst/>
          </a:prstGeom>
        </p:spPr>
      </p:pic>
      <p:pic>
        <p:nvPicPr>
          <p:cNvPr id="1026" name="Picture 2" descr="Google AI Blog: Parrotron: New Research into Improving Verbal Communication  for People with Speech Impairments">
            <a:extLst>
              <a:ext uri="{FF2B5EF4-FFF2-40B4-BE49-F238E27FC236}">
                <a16:creationId xmlns:a16="http://schemas.microsoft.com/office/drawing/2014/main" id="{582C3914-E19A-AD40-B70D-FDF20F4A8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962400"/>
            <a:ext cx="4038600" cy="209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51F22F-EC6F-762B-4985-B8961670AD1E}"/>
              </a:ext>
            </a:extLst>
          </p:cNvPr>
          <p:cNvSpPr txBox="1">
            <a:spLocks/>
          </p:cNvSpPr>
          <p:nvPr/>
        </p:nvSpPr>
        <p:spPr>
          <a:xfrm>
            <a:off x="457200" y="563632"/>
            <a:ext cx="3276601" cy="884168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SG" dirty="0"/>
              <a:t>Speech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664B7-2A35-752E-E42A-B30C841BD9CD}"/>
              </a:ext>
            </a:extLst>
          </p:cNvPr>
          <p:cNvSpPr txBox="1"/>
          <p:nvPr/>
        </p:nvSpPr>
        <p:spPr>
          <a:xfrm>
            <a:off x="703312" y="41148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spectrogram</a:t>
            </a:r>
          </a:p>
        </p:txBody>
      </p:sp>
    </p:spTree>
    <p:extLst>
      <p:ext uri="{BB962C8B-B14F-4D97-AF65-F5344CB8AC3E}">
        <p14:creationId xmlns:p14="http://schemas.microsoft.com/office/powerpoint/2010/main" val="34642202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38202</TotalTime>
  <Words>1070</Words>
  <Application>Microsoft Office PowerPoint</Application>
  <PresentationFormat>On-screen Show (4:3)</PresentationFormat>
  <Paragraphs>161</Paragraphs>
  <Slides>19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ＭＳ Ｐゴシック</vt:lpstr>
      <vt:lpstr>Arial</vt:lpstr>
      <vt:lpstr>Calibri</vt:lpstr>
      <vt:lpstr>Times</vt:lpstr>
      <vt:lpstr>Times New Roman</vt:lpstr>
      <vt:lpstr>Wingdings</vt:lpstr>
      <vt:lpstr>1_Office Theme</vt:lpstr>
      <vt:lpstr>Equation</vt:lpstr>
      <vt:lpstr>PowerPoint Presentation</vt:lpstr>
      <vt:lpstr>Recording</vt:lpstr>
      <vt:lpstr>Topics</vt:lpstr>
      <vt:lpstr>Unstructured Data - Speech</vt:lpstr>
      <vt:lpstr>Top Speech Recognition Brand</vt:lpstr>
      <vt:lpstr>Speech Format</vt:lpstr>
      <vt:lpstr>PowerPoint Presentation</vt:lpstr>
      <vt:lpstr>Speech is similar but not exactly the same</vt:lpstr>
      <vt:lpstr>PowerPoint Presentation</vt:lpstr>
      <vt:lpstr>Perceptron Example</vt:lpstr>
      <vt:lpstr>MLP</vt:lpstr>
      <vt:lpstr>Recurrent Neural Network</vt:lpstr>
      <vt:lpstr>Speech Recognition (.wav)</vt:lpstr>
      <vt:lpstr>Speech to Text (MicroPhone) – Not in Colab – best to have microphone</vt:lpstr>
      <vt:lpstr>Text to speech</vt:lpstr>
      <vt:lpstr>Combine</vt:lpstr>
      <vt:lpstr>Google makersuite - https://makersuite.google.com/app/home</vt:lpstr>
      <vt:lpstr>Google - gemini</vt:lpstr>
      <vt:lpstr>Voice trigger ChatGPT (Anaconda)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Teik Toe Teoh</cp:lastModifiedBy>
  <cp:revision>763</cp:revision>
  <dcterms:created xsi:type="dcterms:W3CDTF">2017-04-15T17:01:01Z</dcterms:created>
  <dcterms:modified xsi:type="dcterms:W3CDTF">2025-05-27T01:08:02Z</dcterms:modified>
</cp:coreProperties>
</file>